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2" r:id="rId3"/>
    <p:sldId id="271" r:id="rId4"/>
    <p:sldId id="272" r:id="rId5"/>
    <p:sldId id="266" r:id="rId6"/>
    <p:sldId id="270" r:id="rId7"/>
    <p:sldId id="269" r:id="rId8"/>
    <p:sldId id="265" r:id="rId9"/>
    <p:sldId id="267" r:id="rId10"/>
    <p:sldId id="261" r:id="rId11"/>
    <p:sldId id="264" r:id="rId12"/>
    <p:sldId id="279" r:id="rId13"/>
    <p:sldId id="263" r:id="rId14"/>
    <p:sldId id="276" r:id="rId15"/>
    <p:sldId id="277" r:id="rId16"/>
    <p:sldId id="278" r:id="rId17"/>
    <p:sldId id="280" r:id="rId18"/>
    <p:sldId id="275" r:id="rId19"/>
    <p:sldId id="274" r:id="rId20"/>
    <p:sldId id="25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20" autoAdjust="0"/>
    <p:restoredTop sz="81500" autoAdjust="0"/>
  </p:normalViewPr>
  <p:slideViewPr>
    <p:cSldViewPr snapToGrid="0">
      <p:cViewPr varScale="1">
        <p:scale>
          <a:sx n="132" d="100"/>
          <a:sy n="132" d="100"/>
        </p:scale>
        <p:origin x="6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00F3D1-E4B2-4E23-A63F-0B0623B700A8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DE2BD9-3F6A-4CE4-8DB5-03B439ACF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574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what-is/deep-learnin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aws.amazon.com/what-is/neural-network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AmazonEmber"/>
              </a:rPr>
              <a:t>Большие языковые модели (LLM) – это очень большие модели </a:t>
            </a:r>
            <a:r>
              <a:rPr lang="ru-RU" b="0" i="0" u="sng" dirty="0">
                <a:solidFill>
                  <a:srgbClr val="0972D3"/>
                </a:solidFill>
                <a:effectLst/>
                <a:latin typeface="AmazonEmber"/>
                <a:hlinkClick r:id="rId3"/>
              </a:rPr>
              <a:t>глубокого обучения</a:t>
            </a:r>
            <a:r>
              <a:rPr lang="ru-RU" b="0" i="0" dirty="0">
                <a:solidFill>
                  <a:srgbClr val="333333"/>
                </a:solidFill>
                <a:effectLst/>
                <a:latin typeface="AmazonEmber"/>
              </a:rPr>
              <a:t>, которые предварительно обучены на огромных объемах данных. Лежащий в основе трансформер – это набор </a:t>
            </a:r>
            <a:r>
              <a:rPr lang="ru-RU" b="0" i="0" u="sng" dirty="0">
                <a:solidFill>
                  <a:srgbClr val="0972D3"/>
                </a:solidFill>
                <a:effectLst/>
                <a:latin typeface="AmazonEmber"/>
                <a:hlinkClick r:id="rId4"/>
              </a:rPr>
              <a:t>нейронных сетей</a:t>
            </a:r>
            <a:r>
              <a:rPr lang="ru-RU" b="0" i="0" dirty="0">
                <a:solidFill>
                  <a:srgbClr val="333333"/>
                </a:solidFill>
                <a:effectLst/>
                <a:latin typeface="AmazonEmber"/>
              </a:rPr>
              <a:t>, каждая из которых состоит из кодера и декодера с возможностью самонаблюдения. Кодер и декодер извлекают значения из последовательности текста и понимают отношения между имеющимися в ней словами и фразами.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E2BD9-3F6A-4CE4-8DB5-03B439ACFD8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398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Изначально </a:t>
            </a:r>
            <a:r>
              <a:rPr lang="en-US" dirty="0"/>
              <a:t>LLM </a:t>
            </a:r>
            <a:r>
              <a:rPr lang="ru-RU" dirty="0"/>
              <a:t>не отвечали на вопросы, а просто продолжали текст, предсказывая наиболее вероятное следующее слово, в основе современных моделей лежит именно этот принцип.</a:t>
            </a:r>
          </a:p>
          <a:p>
            <a:r>
              <a:rPr lang="ru-RU" dirty="0"/>
              <a:t>Всплеск интереса к </a:t>
            </a:r>
            <a:r>
              <a:rPr lang="en-US" dirty="0"/>
              <a:t>LLM </a:t>
            </a:r>
            <a:r>
              <a:rPr lang="ru-RU" dirty="0"/>
              <a:t>случился когда </a:t>
            </a:r>
            <a:r>
              <a:rPr lang="en-US" dirty="0"/>
              <a:t>OpenAI </a:t>
            </a:r>
            <a:r>
              <a:rPr lang="ru-RU" dirty="0"/>
              <a:t>сделали </a:t>
            </a:r>
            <a:r>
              <a:rPr lang="ru-RU" dirty="0" err="1"/>
              <a:t>вопросно</a:t>
            </a:r>
            <a:r>
              <a:rPr lang="ru-RU" dirty="0"/>
              <a:t> – ответную модель, </a:t>
            </a:r>
            <a:r>
              <a:rPr lang="ru-RU" dirty="0" err="1"/>
              <a:t>дообучив</a:t>
            </a:r>
            <a:r>
              <a:rPr lang="ru-RU" dirty="0"/>
              <a:t> исходную модель отвечать на вопросы. Сети давали пары вопрос, ответ, после обучали с использованием людей, которые выбирали лучший ответ из вариантов. В основном нас интересуют именно такие модели.</a:t>
            </a:r>
          </a:p>
          <a:p>
            <a:r>
              <a:rPr lang="ru-RU" dirty="0"/>
              <a:t>Кроме моделей, работающих только с текстом сейчас появляются </a:t>
            </a:r>
            <a:r>
              <a:rPr lang="ru-RU" b="1" dirty="0"/>
              <a:t>мультимодальные</a:t>
            </a:r>
            <a:r>
              <a:rPr lang="ru-RU" dirty="0"/>
              <a:t> модели такие как </a:t>
            </a:r>
            <a:r>
              <a:rPr lang="en-US" dirty="0"/>
              <a:t>GPT-4, </a:t>
            </a:r>
            <a:r>
              <a:rPr lang="ru-RU" dirty="0"/>
              <a:t>способные понимать и включать в ответы не только текст, но и изображения и другие файлы. Такие модели в этой презентации я рассматривать не буду.</a:t>
            </a:r>
          </a:p>
          <a:p>
            <a:r>
              <a:rPr lang="ru-RU" dirty="0"/>
              <a:t>Сейчас эталоном для моделей общего назначения является </a:t>
            </a:r>
            <a:r>
              <a:rPr lang="en-US" dirty="0"/>
              <a:t>GPT-4, </a:t>
            </a:r>
            <a:r>
              <a:rPr lang="ru-RU" dirty="0"/>
              <a:t>качество других моделей обычно измеряют тем насколько они от нее отстают. Но есть проблема, эти модели закрытые и контролируются компаниями, которые могут наложить на них ограничения, либо изменить цену.</a:t>
            </a:r>
          </a:p>
          <a:p>
            <a:r>
              <a:rPr lang="ru-RU" b="1" dirty="0"/>
              <a:t>Локальные</a:t>
            </a:r>
            <a:r>
              <a:rPr lang="ru-RU" dirty="0"/>
              <a:t> </a:t>
            </a:r>
            <a:r>
              <a:rPr lang="en-US" dirty="0"/>
              <a:t>LLM</a:t>
            </a:r>
            <a:r>
              <a:rPr lang="ru-RU" dirty="0"/>
              <a:t> можно запускать на своем железе, желательно использовать </a:t>
            </a:r>
            <a:r>
              <a:rPr lang="en-US" dirty="0"/>
              <a:t>GPU</a:t>
            </a:r>
            <a:r>
              <a:rPr lang="ru-RU" dirty="0"/>
              <a:t>, их можно </a:t>
            </a:r>
            <a:r>
              <a:rPr lang="ru-RU" dirty="0" err="1"/>
              <a:t>дообучать</a:t>
            </a:r>
            <a:r>
              <a:rPr lang="ru-RU" dirty="0"/>
              <a:t> на работу в конкретной области и они могут игнорировать некоторые цензурные правила, так у большинства закрытых </a:t>
            </a:r>
            <a:r>
              <a:rPr lang="en-US" dirty="0"/>
              <a:t>LLM </a:t>
            </a:r>
            <a:r>
              <a:rPr lang="ru-RU" dirty="0"/>
              <a:t>сейчас калифорнийский </a:t>
            </a:r>
            <a:r>
              <a:rPr lang="ru-RU" dirty="0" err="1"/>
              <a:t>майндсет</a:t>
            </a:r>
            <a:r>
              <a:rPr lang="ru-RU" dirty="0"/>
              <a:t> и представления о том что хорошо, а что плохо, есть Китайские, натренированные на верность курсу партии, а свои локальные </a:t>
            </a:r>
            <a:r>
              <a:rPr lang="en-US" dirty="0"/>
              <a:t>LLM </a:t>
            </a:r>
            <a:r>
              <a:rPr lang="ru-RU" dirty="0"/>
              <a:t>можно обучить с использованием других систем ценностей, важно помнить что это может привести к конфликту с законодательствами некоторых стран.</a:t>
            </a:r>
          </a:p>
          <a:p>
            <a:r>
              <a:rPr lang="ru-RU" b="1" dirty="0"/>
              <a:t>Я рекомендую </a:t>
            </a:r>
            <a:r>
              <a:rPr lang="ru-RU" dirty="0"/>
              <a:t>использовать </a:t>
            </a:r>
            <a:r>
              <a:rPr lang="en-US" dirty="0"/>
              <a:t>GPT-</a:t>
            </a:r>
            <a:r>
              <a:rPr lang="ru-RU" dirty="0"/>
              <a:t> для качественной работы </a:t>
            </a:r>
            <a:r>
              <a:rPr lang="en-US" dirty="0"/>
              <a:t>4 </a:t>
            </a:r>
            <a:r>
              <a:rPr lang="ru-RU" dirty="0"/>
              <a:t>или </a:t>
            </a:r>
            <a:r>
              <a:rPr lang="en-US" dirty="0"/>
              <a:t>GPT-3.5</a:t>
            </a:r>
            <a:r>
              <a:rPr lang="ru-RU" dirty="0"/>
              <a:t> если хотим экономить.</a:t>
            </a:r>
            <a:r>
              <a:rPr lang="en-US" dirty="0"/>
              <a:t> </a:t>
            </a:r>
            <a:r>
              <a:rPr lang="ru-RU" dirty="0"/>
              <a:t>Смотреть на использование локальных моделей имеет смысл только если эти варианты не подходят. 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E2BD9-3F6A-4CE4-8DB5-03B439ACFD8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322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 современных языковых моделей много ограничений</a:t>
            </a:r>
          </a:p>
          <a:p>
            <a:r>
              <a:rPr lang="ru-RU" b="1" dirty="0"/>
              <a:t>Галлюцинации</a:t>
            </a:r>
            <a:r>
              <a:rPr lang="ru-RU" dirty="0"/>
              <a:t> – модель не умеет думать логически и просто продолжает текст, у моделей есть проблемы с видением целостной картины, это как собака на картинке, так модель может ошибаться в простейших математических операциях</a:t>
            </a:r>
          </a:p>
          <a:p>
            <a:r>
              <a:rPr lang="ru-RU" b="1" i="0" dirty="0">
                <a:solidFill>
                  <a:srgbClr val="13343B"/>
                </a:solidFill>
                <a:effectLst/>
                <a:latin typeface="__fkGroteskNeue_532e43"/>
              </a:rPr>
              <a:t>Конфиденциальность данных </a:t>
            </a:r>
            <a:r>
              <a:rPr lang="ru-RU" b="0" i="0" dirty="0">
                <a:solidFill>
                  <a:srgbClr val="13343B"/>
                </a:solidFill>
                <a:effectLst/>
                <a:latin typeface="__fkGroteskNeue_532e43"/>
              </a:rPr>
              <a:t>– при использовании облачных моделей, переданные данные могут быть использованы для </a:t>
            </a:r>
            <a:r>
              <a:rPr lang="ru-RU" b="0" i="0" dirty="0" err="1">
                <a:solidFill>
                  <a:srgbClr val="13343B"/>
                </a:solidFill>
                <a:effectLst/>
                <a:latin typeface="__fkGroteskNeue_532e43"/>
              </a:rPr>
              <a:t>дообучения</a:t>
            </a:r>
            <a:r>
              <a:rPr lang="ru-RU" b="0" i="0" dirty="0">
                <a:solidFill>
                  <a:srgbClr val="13343B"/>
                </a:solidFill>
                <a:effectLst/>
                <a:latin typeface="__fkGroteskNeue_532e43"/>
              </a:rPr>
              <a:t> и получены атакующими</a:t>
            </a:r>
          </a:p>
          <a:p>
            <a:r>
              <a:rPr lang="ru-RU" b="1" i="0" dirty="0">
                <a:solidFill>
                  <a:srgbClr val="13343B"/>
                </a:solidFill>
                <a:effectLst/>
                <a:latin typeface="__fkGroteskNeue_532e43"/>
              </a:rPr>
              <a:t>Уязвимости инъекции </a:t>
            </a:r>
            <a:r>
              <a:rPr lang="ru-RU" b="0" i="0" dirty="0">
                <a:solidFill>
                  <a:srgbClr val="13343B"/>
                </a:solidFill>
                <a:effectLst/>
                <a:latin typeface="__fkGroteskNeue_532e43"/>
              </a:rPr>
              <a:t>– если атакующий имеет доступ к тексту, на котором </a:t>
            </a:r>
            <a:r>
              <a:rPr lang="ru-RU" b="0" i="0" dirty="0" err="1">
                <a:solidFill>
                  <a:srgbClr val="13343B"/>
                </a:solidFill>
                <a:effectLst/>
                <a:latin typeface="__fkGroteskNeue_532e43"/>
              </a:rPr>
              <a:t>обучаетс</a:t>
            </a:r>
            <a:r>
              <a:rPr lang="ru-RU" b="0" i="0" dirty="0">
                <a:solidFill>
                  <a:srgbClr val="13343B"/>
                </a:solidFill>
                <a:effectLst/>
                <a:latin typeface="__fkGroteskNeue_532e43"/>
              </a:rPr>
              <a:t> модель, но может включить в него инструкции, например, при вопросе о цвете кошек отвечать что они бывают только зелеными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dirty="0"/>
              <a:t>Маленькая память </a:t>
            </a:r>
            <a:r>
              <a:rPr lang="ru-RU" dirty="0"/>
              <a:t>– из-за архитектуры моделей, в их память обычно помещается информация сопоставимая с десятками страниц текста, более старая информация забывается, так нельзя просто скормить модели новую книгу и спросить о том что было на пятой странице. Эта проблема решается предоставлением контекста. Другим вариантом решения этой проблемы является </a:t>
            </a:r>
            <a:r>
              <a:rPr lang="ru-RU" dirty="0" err="1"/>
              <a:t>дообучение</a:t>
            </a:r>
            <a:r>
              <a:rPr lang="ru-RU" dirty="0"/>
              <a:t> модели, но это обычно дорого и долго, а для облачных моделей, недоступно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Дальше мы посмотрим на предоставление контекста, для того чтобы </a:t>
            </a:r>
            <a:r>
              <a:rPr lang="en-US" dirty="0"/>
              <a:t>LLM </a:t>
            </a:r>
            <a:r>
              <a:rPr lang="ru-RU" dirty="0"/>
              <a:t>выдала ответ на основе наших данных, недоступных ей при обучении, нам нужно включить эти данные в сам запрос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E2BD9-3F6A-4CE4-8DB5-03B439ACFD8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48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того чтобы выбрать из всего массива нашей информации несколько строк, имеющих отношение к запросу пользователя используется поиск по векторной </a:t>
            </a:r>
            <a:r>
              <a:rPr lang="en-US" dirty="0"/>
              <a:t>DB</a:t>
            </a:r>
            <a:r>
              <a:rPr lang="ru-RU" dirty="0"/>
              <a:t>, посмотрим что это такое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E2BD9-3F6A-4CE4-8DB5-03B439ACFD8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173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Одной из основных концепций, лежащих в основе </a:t>
            </a:r>
            <a:r>
              <a:rPr lang="en-US" dirty="0" err="1"/>
              <a:t>langchain</a:t>
            </a:r>
            <a:r>
              <a:rPr lang="ru-RU" dirty="0"/>
              <a:t>, является подход </a:t>
            </a:r>
            <a:r>
              <a:rPr lang="en-US" dirty="0"/>
              <a:t>Retrieval Augmented Generation</a:t>
            </a:r>
            <a:r>
              <a:rPr lang="en-US" sz="2800" kern="1200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 (</a:t>
            </a:r>
            <a:r>
              <a:rPr lang="ru-RU" sz="4000" b="0" i="0" dirty="0">
                <a:solidFill>
                  <a:srgbClr val="333333"/>
                </a:solidFill>
                <a:effectLst/>
                <a:latin typeface="AmazonEmber"/>
              </a:rPr>
              <a:t>Генерация с дополненной выборкой, </a:t>
            </a:r>
            <a:r>
              <a:rPr lang="en-US" sz="4000" b="0" i="0" dirty="0">
                <a:solidFill>
                  <a:srgbClr val="333333"/>
                </a:solidFill>
                <a:effectLst/>
                <a:latin typeface="AmazonEmber"/>
              </a:rPr>
              <a:t>RAG</a:t>
            </a:r>
            <a:r>
              <a:rPr lang="en-US" sz="2800" kern="1200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AmazonEmber"/>
              </a:rPr>
              <a:t>Перед получением ответа обращение идет к базе знаний за пределами источников обучающих данных.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AmazonEmber"/>
              </a:rPr>
              <a:t>Именно этот подход мы и попробуем в практической части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E2BD9-3F6A-4CE4-8DB5-03B439ACFD8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256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 тем как использовать </a:t>
            </a:r>
            <a:r>
              <a:rPr lang="en-US" dirty="0" err="1"/>
              <a:t>Langchain</a:t>
            </a:r>
            <a:r>
              <a:rPr lang="en-US" dirty="0"/>
              <a:t> </a:t>
            </a:r>
            <a:r>
              <a:rPr lang="ru-RU" dirty="0"/>
              <a:t>посмотрим на его основные компоненты</a:t>
            </a:r>
          </a:p>
          <a:p>
            <a:r>
              <a:rPr lang="ru-RU" dirty="0"/>
              <a:t>Это </a:t>
            </a:r>
            <a:r>
              <a:rPr lang="ru-RU" dirty="0" err="1"/>
              <a:t>врапперы</a:t>
            </a:r>
            <a:r>
              <a:rPr lang="ru-RU" dirty="0"/>
              <a:t> вокруг </a:t>
            </a:r>
            <a:r>
              <a:rPr lang="en-US" dirty="0"/>
              <a:t>LLM, </a:t>
            </a:r>
            <a:r>
              <a:rPr lang="ru-RU" dirty="0"/>
              <a:t>позволяющие задавать параметры, такие как желаемая степень креативности модели, ее адрес</a:t>
            </a:r>
            <a:r>
              <a:rPr lang="en-US" dirty="0"/>
              <a:t> </a:t>
            </a:r>
            <a:r>
              <a:rPr lang="ru-RU" dirty="0"/>
              <a:t>и т.д.</a:t>
            </a:r>
          </a:p>
          <a:p>
            <a:r>
              <a:rPr lang="ru-RU" dirty="0"/>
              <a:t>Шаблоны запросов в которые будут подставляться переменные</a:t>
            </a:r>
          </a:p>
          <a:p>
            <a:r>
              <a:rPr lang="ru-RU" dirty="0"/>
              <a:t>Индексы для поиска похожих по смыслу фраз, это то что мы рассмотрели выше.</a:t>
            </a:r>
          </a:p>
          <a:p>
            <a:r>
              <a:rPr lang="ru-RU" dirty="0"/>
              <a:t>Работа с </a:t>
            </a:r>
            <a:r>
              <a:rPr lang="en-US" dirty="0" err="1"/>
              <a:t>langchain</a:t>
            </a:r>
            <a:r>
              <a:rPr lang="en-US" dirty="0"/>
              <a:t> </a:t>
            </a:r>
            <a:r>
              <a:rPr lang="ru-RU" dirty="0"/>
              <a:t>чем-то напоминает работу с </a:t>
            </a:r>
            <a:r>
              <a:rPr lang="en-US" dirty="0" err="1"/>
              <a:t>RxJS</a:t>
            </a:r>
            <a:r>
              <a:rPr lang="en-US" dirty="0"/>
              <a:t>. </a:t>
            </a:r>
            <a:r>
              <a:rPr lang="ru-RU" dirty="0"/>
              <a:t>Мы создаем </a:t>
            </a:r>
            <a:r>
              <a:rPr lang="en-US" dirty="0"/>
              <a:t>chain</a:t>
            </a:r>
            <a:r>
              <a:rPr lang="ru-RU" dirty="0"/>
              <a:t> и потом запихиваем в него данные с одной стороны и ждем что будет на выходе, это концепция близкая к реактивному программированию.</a:t>
            </a:r>
          </a:p>
          <a:p>
            <a:r>
              <a:rPr lang="ru-RU" dirty="0"/>
              <a:t>Агенты позволяют взаимодействовать с внешними системами и выполнять </a:t>
            </a:r>
            <a:r>
              <a:rPr lang="en-US" dirty="0"/>
              <a:t>side </a:t>
            </a:r>
            <a:r>
              <a:rPr lang="ru-RU" dirty="0"/>
              <a:t>эффекты, но мы их сегодня рассматривать не будем.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E2BD9-3F6A-4CE4-8DB5-03B439ACFD8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9131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Улучшение результата – </a:t>
            </a:r>
            <a:r>
              <a:rPr lang="en-US" dirty="0"/>
              <a:t>prompt </a:t>
            </a:r>
            <a:r>
              <a:rPr lang="en-US" dirty="0" err="1"/>
              <a:t>engenering</a:t>
            </a:r>
            <a:endParaRPr lang="en-US" dirty="0"/>
          </a:p>
          <a:p>
            <a:r>
              <a:rPr lang="ru-RU" dirty="0" err="1"/>
              <a:t>Мультиагентные</a:t>
            </a:r>
            <a:r>
              <a:rPr lang="ru-RU" dirty="0"/>
              <a:t> системы – </a:t>
            </a:r>
            <a:r>
              <a:rPr lang="en-US" dirty="0" err="1"/>
              <a:t>AutoGEN</a:t>
            </a:r>
            <a:r>
              <a:rPr lang="ru-RU" dirty="0"/>
              <a:t>, </a:t>
            </a:r>
            <a:r>
              <a:rPr lang="en-US" dirty="0"/>
              <a:t>LangGraph.js, gpt4free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E2BD9-3F6A-4CE4-8DB5-03B439ACFD8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928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32350F-8FD1-DA4E-6F73-758A1784E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8AFA8F8-B2C1-8443-0C56-C3EFD6CDBA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29D975-E13B-D48A-DE90-7D2591427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08AEDC-016C-C743-785C-A1161EFCA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FB8C54-DF56-9382-BA34-CE95FD7A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38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D61CC9-6796-B6F0-998E-07CC855C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DBBD481-E2FF-1DA3-6C36-3C937AE673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DABDA3-A6C5-ECFC-FAC9-B4353B0B1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BC111C-213D-57AF-4551-75001DAF9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A2C7A1-A3A9-6E8B-5FAB-81FF62C1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460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D078249-6B00-E0F2-25F3-0C15F846C9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672306D-25F1-0219-C57D-0D94BDFFC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3D4A5C-89E6-EE68-F1BF-822D6C6FA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51DC65-6F9C-85DE-4B80-90AF746B1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1370693-6B6B-0F20-1A54-43195DA3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863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05552C-3194-6960-862C-68976281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104290-6F5F-7760-8944-1E696CFF4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840666-4648-5F06-F2E2-DC6E962D0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BB77F4-7C42-5872-BC9C-00AE4FD0C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C07205-4B78-437B-CCD2-5737CA3D7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740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22406F-AD88-D913-9034-339B0FDF0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B9965A-C763-80B6-B5F6-E32A234B5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61AF8F-41FD-75A6-3846-9630E6C4B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39E6C84-4EB9-4DEC-FBCA-73354DA12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96988A-BD99-1D28-9970-09E537A97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03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182B8E-7311-5187-AE63-4D9BE868C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B08C3-DF59-C238-7B36-9915B6F20B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66FDA5-47E6-B8EA-11D3-9F59749FD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3097378-C5D2-2DEF-2E2D-215035EDA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89FDCC6-E4DC-D55E-D31F-1894A6637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3FA916-0EE7-4EBD-88DD-E58D9194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544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921C29-BE5D-6AFF-EABF-F68B84FDD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14D986E-93FB-13C3-2A24-95DA6C7D5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0955580-DEF7-0537-DED2-05B232115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B971713-C114-CA38-6167-49986ACA9C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1D6D42B-241D-E8B1-51BE-03F28DB64F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DC9DC9B-FA01-5E2D-ED29-C364DEEAA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5C0C6C6-3B56-8FEB-767A-2ECDA8830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CB4D93C-74A7-89E7-8306-BABBFC798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93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EBBCF7-EFDF-F85B-FF51-03AEE240A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FAA97C5-784D-6DB6-F31C-16FC7EC27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9400CCB-2CFC-5A9A-D18D-DE7AF51BE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021E8AE-2298-ED66-8C82-7F7E1B873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522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FA8B284-0906-2AE3-294B-EC5549652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FB2914F-79D4-9FB6-B690-4E73BE9B8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484978B-8AB5-5E02-345B-5E630A9AB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93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0B5D0A-3748-4D66-5E2B-27B05E3C0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1D3D30-B63B-54F0-04A9-7B5E413C5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52AC03F-5289-E295-F46F-C2307481E6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3D87FE3-D982-F7F9-B13E-FCDF60BE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B5A17B6-D2DF-413B-74FF-D086CB171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C0EE01-9534-891D-8BEC-F30D61BED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027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790238-16CF-06FC-9C47-CF46B4228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06074CC-B2BA-30CA-8616-DCB5BBA688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FDE5F4D-AA71-651D-A4A7-9D73D4609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8252A99-8BC2-04E7-C18F-09684BB91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0FC439-FDEA-3B80-4A74-3F02BE311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13C520-D2DD-4168-B95B-3F0378C72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6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7B7657-210A-16B1-C4B0-8D0E42E61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E6190F9-7E48-D46B-5CEF-D6C14069B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03AD58-0363-7EAC-D68E-3E063E1969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54933-36E2-4DE8-AA64-8E0A4DCE72B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E7C9327-893E-9A84-B0EC-9C561C2A38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82ED26-9B51-660D-145B-C707CEE0B6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175A9-AA9D-4E25-A1C1-5AF22EF16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614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aywZrzNaKjs&amp;list=LL&amp;index=12" TargetMode="External"/><Relationship Id="rId2" Type="http://schemas.openxmlformats.org/officeDocument/2006/relationships/hyperlink" Target="https://www.youtube.com/watch?v=zjkBMFhNj_g&amp;list=LL&amp;index=1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crimba.com/links/langchain" TargetMode="External"/><Relationship Id="rId4" Type="http://schemas.openxmlformats.org/officeDocument/2006/relationships/hyperlink" Target="https://www.youtube.com/watch?v=HSZ_uaif57o&amp;t=121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30820-5E88-A982-A364-2C3EDE2D20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59114"/>
            <a:ext cx="9144000" cy="2387600"/>
          </a:xfrm>
        </p:spPr>
        <p:txBody>
          <a:bodyPr/>
          <a:lstStyle/>
          <a:p>
            <a:r>
              <a:rPr lang="en-US" b="1" i="0" dirty="0">
                <a:solidFill>
                  <a:srgbClr val="0F0F0F"/>
                </a:solidFill>
                <a:effectLst/>
                <a:latin typeface="Roboto" panose="02000000000000000000" pitchFamily="2" charset="0"/>
              </a:rPr>
              <a:t>LangChain.js</a:t>
            </a: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117FFA-B807-5782-9DCE-C20A26CAE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19717"/>
            <a:ext cx="8954750" cy="337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027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4EA79F6-E221-7727-CC8F-93772C7A7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83936"/>
            <a:ext cx="9953626" cy="62740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D6005F-8012-AD46-3B07-1CEA33838222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Проверка баланса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68883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509C35E-B70F-504F-8E16-B85CE9DCC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7648"/>
            <a:ext cx="12192000" cy="295670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A31EE48-5E43-ABD3-9CE2-AD8411DDC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96632"/>
            <a:ext cx="12192000" cy="186508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50036EF-05EE-3360-04AC-D4ACEB6F7694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Проверка валидности ключа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97522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96E6B30-FABC-97C9-0497-8D6A5221FC6F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Заполним векторную базу данных информацией из текстового файла</a:t>
            </a:r>
            <a:endParaRPr lang="en-US" sz="28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4406E61-B583-9F6C-B130-A4ED8A639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790" y="537974"/>
            <a:ext cx="7127930" cy="601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408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96E6B30-FABC-97C9-0497-8D6A5221FC6F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Сгенерируем из ввода пользователя вопрос</a:t>
            </a:r>
            <a:endParaRPr lang="en-US" sz="28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79C6F78-97C6-FA86-B96D-6E2359962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4406"/>
            <a:ext cx="12192000" cy="236918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F7F2185-FEB7-683B-8EA8-FCFD61AFA88D}"/>
              </a:ext>
            </a:extLst>
          </p:cNvPr>
          <p:cNvSpPr txBox="1"/>
          <p:nvPr/>
        </p:nvSpPr>
        <p:spPr>
          <a:xfrm>
            <a:off x="506730" y="4740325"/>
            <a:ext cx="109766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Вывод</a:t>
            </a:r>
            <a:r>
              <a:rPr lang="en-US" sz="2000" dirty="0"/>
              <a:t>: </a:t>
            </a:r>
            <a:r>
              <a:rPr lang="en-US" sz="2000" dirty="0" err="1"/>
              <a:t>Как</a:t>
            </a:r>
            <a:r>
              <a:rPr lang="en-US" sz="2000" dirty="0"/>
              <a:t> </a:t>
            </a:r>
            <a:r>
              <a:rPr lang="en-US" sz="2000" dirty="0" err="1"/>
              <a:t>включить</a:t>
            </a:r>
            <a:r>
              <a:rPr lang="en-US" sz="2000" dirty="0"/>
              <a:t> </a:t>
            </a:r>
            <a:r>
              <a:rPr lang="en-US" sz="2000" dirty="0" err="1"/>
              <a:t>нагрев</a:t>
            </a:r>
            <a:r>
              <a:rPr lang="en-US" sz="2000" dirty="0"/>
              <a:t> </a:t>
            </a:r>
            <a:r>
              <a:rPr lang="en-US" sz="2000" dirty="0" err="1"/>
              <a:t>на</a:t>
            </a:r>
            <a:r>
              <a:rPr lang="en-US" sz="2000" dirty="0"/>
              <a:t> </a:t>
            </a:r>
            <a:r>
              <a:rPr lang="en-US" sz="2000" dirty="0" err="1"/>
              <a:t>фене</a:t>
            </a:r>
            <a:r>
              <a:rPr lang="en-US" sz="2000" dirty="0"/>
              <a:t>, </a:t>
            </a:r>
            <a:r>
              <a:rPr lang="en-US" sz="2000" dirty="0" err="1"/>
              <a:t>который</a:t>
            </a:r>
            <a:r>
              <a:rPr lang="en-US" sz="2000" dirty="0"/>
              <a:t> я у </a:t>
            </a:r>
            <a:r>
              <a:rPr lang="en-US" sz="2000" dirty="0" err="1"/>
              <a:t>вас</a:t>
            </a:r>
            <a:r>
              <a:rPr lang="en-US" sz="2000" dirty="0"/>
              <a:t> </a:t>
            </a:r>
            <a:r>
              <a:rPr lang="en-US" sz="2000" dirty="0" err="1"/>
              <a:t>купил</a:t>
            </a:r>
            <a:r>
              <a:rPr lang="en-US" sz="2000" dirty="0"/>
              <a:t> и </a:t>
            </a:r>
            <a:r>
              <a:rPr lang="en-US" sz="2000" dirty="0" err="1"/>
              <a:t>который</a:t>
            </a:r>
            <a:r>
              <a:rPr lang="en-US" sz="2000" dirty="0"/>
              <a:t> </a:t>
            </a:r>
            <a:r>
              <a:rPr lang="en-US" sz="2000" dirty="0" err="1"/>
              <a:t>мне</a:t>
            </a:r>
            <a:r>
              <a:rPr lang="en-US" sz="2000" dirty="0"/>
              <a:t> </a:t>
            </a:r>
            <a:r>
              <a:rPr lang="en-US" sz="2000" dirty="0" err="1"/>
              <a:t>очень</a:t>
            </a:r>
            <a:r>
              <a:rPr lang="en-US" sz="2000" dirty="0"/>
              <a:t> </a:t>
            </a:r>
            <a:r>
              <a:rPr lang="en-US" sz="2000" dirty="0" err="1"/>
              <a:t>понравился</a:t>
            </a:r>
            <a:r>
              <a:rPr lang="en-US" sz="2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99580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96E6B30-FABC-97C9-0497-8D6A5221FC6F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Определим шаблоны</a:t>
            </a:r>
            <a:endParaRPr lang="en-US" sz="28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9C9637-8A47-354D-7E54-979E862CE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0060"/>
            <a:ext cx="12192000" cy="636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026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96E6B30-FABC-97C9-0497-8D6A5221FC6F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Определим цепочки выполнения</a:t>
            </a:r>
            <a:endParaRPr lang="en-US" sz="28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3BCC2CD-FE63-D148-BF2A-A1E513E09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962" y="574112"/>
            <a:ext cx="6994076" cy="628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441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96E6B30-FABC-97C9-0497-8D6A5221FC6F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Запустим приложение с использованием буфера</a:t>
            </a:r>
            <a:endParaRPr lang="en-US" sz="28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18045EA-582E-10F1-BD26-DFF4258B0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322" y="587163"/>
            <a:ext cx="8121355" cy="627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967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96E6B30-FABC-97C9-0497-8D6A5221FC6F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Запустим приложение с использованием буфера</a:t>
            </a:r>
            <a:endParaRPr lang="en-US" sz="2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B252624-225E-F83D-7DF0-28F76D826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7012" y="537974"/>
            <a:ext cx="2735252" cy="610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80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D52914D-0A9D-F78C-A76B-AC3551D29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53D52C-D3BF-53C1-B9E7-384131F91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4756"/>
            <a:ext cx="12192000" cy="44684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96E6B30-FABC-97C9-0497-8D6A5221FC6F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Чего можно ожидать от </a:t>
            </a:r>
            <a:r>
              <a:rPr lang="en-US" sz="2800" dirty="0"/>
              <a:t>LLM </a:t>
            </a:r>
            <a:r>
              <a:rPr lang="ru-RU" sz="2800" dirty="0"/>
              <a:t>дальше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64194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117FFA-B807-5782-9DCE-C20A26CAEC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631"/>
          <a:stretch/>
        </p:blipFill>
        <p:spPr>
          <a:xfrm>
            <a:off x="6294775" y="2067517"/>
            <a:ext cx="4420850" cy="3372321"/>
          </a:xfrm>
          <a:prstGeom prst="rect">
            <a:avLst/>
          </a:prstGeom>
        </p:spPr>
      </p:pic>
      <p:pic>
        <p:nvPicPr>
          <p:cNvPr id="3" name="Объект 5">
            <a:extLst>
              <a:ext uri="{FF2B5EF4-FFF2-40B4-BE49-F238E27FC236}">
                <a16:creationId xmlns:a16="http://schemas.microsoft.com/office/drawing/2014/main" id="{6657A4A1-E236-E5FF-B785-BBBBAD0346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3" y="2247900"/>
            <a:ext cx="3560760" cy="34123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E9413293-99C9-0568-7D0A-07E340775A1F}"/>
              </a:ext>
            </a:extLst>
          </p:cNvPr>
          <p:cNvSpPr txBox="1">
            <a:spLocks/>
          </p:cNvSpPr>
          <p:nvPr/>
        </p:nvSpPr>
        <p:spPr>
          <a:xfrm>
            <a:off x="1524000" y="-691847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rgbClr val="0F0F0F"/>
                </a:solidFill>
                <a:latin typeface="Roboto" panose="02000000000000000000" pitchFamily="2" charset="0"/>
              </a:rPr>
              <a:t>Спасибо за внимание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104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A410154-FC9A-91D4-4DA9-9737D1026135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Что такое </a:t>
            </a:r>
            <a:r>
              <a:rPr lang="en-US" sz="2800" dirty="0"/>
              <a:t>Large language model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E6D6E49-73F3-BD72-A15C-5CF984999B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3" r="27267" b="10800"/>
          <a:stretch/>
        </p:blipFill>
        <p:spPr bwMode="auto">
          <a:xfrm>
            <a:off x="274320" y="880110"/>
            <a:ext cx="5120640" cy="509778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F37022-0318-29EA-4539-5C366C4BC493}"/>
              </a:ext>
            </a:extLst>
          </p:cNvPr>
          <p:cNvSpPr txBox="1"/>
          <p:nvPr/>
        </p:nvSpPr>
        <p:spPr>
          <a:xfrm>
            <a:off x="5734391" y="1166842"/>
            <a:ext cx="60966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400" b="0" i="0" dirty="0">
                <a:solidFill>
                  <a:srgbClr val="333333"/>
                </a:solidFill>
                <a:effectLst/>
                <a:latin typeface="AmazonEmber"/>
              </a:rPr>
              <a:t>LLM – большие модели глубокого обучения, которые обучены на огромных объемах данных.</a:t>
            </a:r>
          </a:p>
          <a:p>
            <a:pPr algn="l"/>
            <a:endParaRPr lang="ru-RU" sz="2400" b="0" i="0" dirty="0">
              <a:solidFill>
                <a:srgbClr val="333333"/>
              </a:solidFill>
              <a:effectLst/>
              <a:latin typeface="AmazonEmber"/>
            </a:endParaRPr>
          </a:p>
          <a:p>
            <a:pPr algn="l"/>
            <a:r>
              <a:rPr lang="ru-RU" sz="2400" b="0" i="0" dirty="0">
                <a:solidFill>
                  <a:srgbClr val="333333"/>
                </a:solidFill>
                <a:effectLst/>
                <a:latin typeface="AmazonEmber"/>
              </a:rPr>
              <a:t>Обычно используют в основе трансформер –набор нейронных сетей, каждая из которых состоит из кодера и декодера с возможностью самонаблюдения.</a:t>
            </a:r>
          </a:p>
          <a:p>
            <a:pPr algn="l"/>
            <a:r>
              <a:rPr lang="ru-RU" sz="2400" b="0" i="0" dirty="0">
                <a:solidFill>
                  <a:srgbClr val="333333"/>
                </a:solidFill>
                <a:effectLst/>
                <a:latin typeface="AmazonEmber"/>
              </a:rPr>
              <a:t>Кодер и декодер извлекают значения из последовательности текста и понимают отношения между имеющимися в ней словами и фразами.</a:t>
            </a:r>
          </a:p>
        </p:txBody>
      </p:sp>
    </p:spTree>
    <p:extLst>
      <p:ext uri="{BB962C8B-B14F-4D97-AF65-F5344CB8AC3E}">
        <p14:creationId xmlns:p14="http://schemas.microsoft.com/office/powerpoint/2010/main" val="25609480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D9DE22-ECE9-DE27-89A6-97757688C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Материалы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52914D-0A9D-F78C-A76B-AC3551D29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https://www.youtube.com/watch?v=zjkBMFhNj_g&amp;list=LL&amp;index=10</a:t>
            </a:r>
            <a:endParaRPr lang="en-US" dirty="0"/>
          </a:p>
          <a:p>
            <a:r>
              <a:rPr lang="en-US" dirty="0">
                <a:hlinkClick r:id="rId3"/>
              </a:rPr>
              <a:t>https://www.youtube.com/watch?v=aywZrzNaKjs&amp;list=LL&amp;index=12</a:t>
            </a:r>
            <a:endParaRPr lang="ru-RU" dirty="0"/>
          </a:p>
          <a:p>
            <a:r>
              <a:rPr lang="en-US" dirty="0">
                <a:hlinkClick r:id="rId4"/>
              </a:rPr>
              <a:t>https://www.youtube.com/watch?v=HSZ_uaif57o&amp;t=121s</a:t>
            </a:r>
            <a:endParaRPr lang="ru-RU" dirty="0"/>
          </a:p>
          <a:p>
            <a:r>
              <a:rPr lang="en-US" b="0" i="0" u="none" strike="noStrike" dirty="0">
                <a:effectLst/>
                <a:latin typeface="Roboto" panose="02000000000000000000" pitchFamily="2" charset="0"/>
                <a:hlinkClick r:id="rId5"/>
              </a:rPr>
              <a:t>https://scrimba.com/links/langchain</a:t>
            </a:r>
            <a:endParaRPr lang="ru-RU" b="0" i="0" u="none" strike="noStrike" dirty="0">
              <a:effectLst/>
              <a:latin typeface="Roboto" panose="02000000000000000000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767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A410154-FC9A-91D4-4DA9-9737D1026135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Виды и возможности </a:t>
            </a:r>
            <a:r>
              <a:rPr lang="en-US" sz="2800" dirty="0"/>
              <a:t>LLM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4E1D3B-FF7B-F095-6A87-BD701BE35D07}"/>
              </a:ext>
            </a:extLst>
          </p:cNvPr>
          <p:cNvSpPr txBox="1"/>
          <p:nvPr/>
        </p:nvSpPr>
        <p:spPr>
          <a:xfrm>
            <a:off x="368617" y="431949"/>
            <a:ext cx="11642408" cy="584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/>
              <a:t>Генераторы текста</a:t>
            </a:r>
            <a:r>
              <a:rPr lang="ru-RU" sz="2800" dirty="0"/>
              <a:t> – продолжают последовательность, не </a:t>
            </a:r>
            <a:r>
              <a:rPr lang="ru-RU" sz="2800" dirty="0" err="1"/>
              <a:t>дообучены</a:t>
            </a:r>
            <a:r>
              <a:rPr lang="ru-RU" sz="2800" dirty="0"/>
              <a:t> на диалог</a:t>
            </a:r>
            <a:r>
              <a:rPr lang="en-US" sz="2800" dirty="0"/>
              <a:t> </a:t>
            </a:r>
            <a:r>
              <a:rPr lang="ru-RU" sz="2800" dirty="0"/>
              <a:t>с пользователем (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</a:rPr>
              <a:t>gpt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-</a:t>
            </a:r>
            <a:r>
              <a:rPr lang="ru-RU" sz="2800" dirty="0">
                <a:solidFill>
                  <a:schemeClr val="accent6">
                    <a:lumMod val="75000"/>
                  </a:schemeClr>
                </a:solidFill>
              </a:rPr>
              <a:t>3,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RuGPT-3</a:t>
            </a:r>
            <a:r>
              <a:rPr lang="ru-RU" sz="2800" dirty="0"/>
              <a:t>)</a:t>
            </a:r>
            <a:endParaRPr lang="ru-RU" sz="2800" b="1" dirty="0"/>
          </a:p>
          <a:p>
            <a:pPr>
              <a:lnSpc>
                <a:spcPct val="150000"/>
              </a:lnSpc>
            </a:pPr>
            <a:r>
              <a:rPr lang="ru-RU" sz="2800" b="1" dirty="0"/>
              <a:t>Вопросно-ответные</a:t>
            </a:r>
            <a:r>
              <a:rPr lang="ru-RU" sz="2800" dirty="0"/>
              <a:t> – </a:t>
            </a:r>
            <a:r>
              <a:rPr lang="ru-RU" sz="2800" dirty="0" err="1"/>
              <a:t>дообученные</a:t>
            </a:r>
            <a:r>
              <a:rPr lang="ru-RU" sz="2800" dirty="0"/>
              <a:t> на диалог 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gpt-3.5</a:t>
            </a:r>
            <a:r>
              <a:rPr lang="ru-RU" sz="2800" dirty="0"/>
              <a:t>)</a:t>
            </a:r>
          </a:p>
          <a:p>
            <a:pPr>
              <a:lnSpc>
                <a:spcPct val="150000"/>
              </a:lnSpc>
            </a:pPr>
            <a:r>
              <a:rPr lang="ru-RU" sz="2800" b="1" dirty="0"/>
              <a:t>Текстовые</a:t>
            </a:r>
            <a:r>
              <a:rPr lang="ru-RU" sz="2800" dirty="0"/>
              <a:t> – работают только с текстом 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gpt-3.5</a:t>
            </a:r>
            <a:r>
              <a:rPr lang="ru-RU" sz="2800" dirty="0"/>
              <a:t>)</a:t>
            </a:r>
          </a:p>
          <a:p>
            <a:pPr>
              <a:lnSpc>
                <a:spcPct val="150000"/>
              </a:lnSpc>
            </a:pPr>
            <a:r>
              <a:rPr lang="ru-RU" sz="2800" b="1" dirty="0"/>
              <a:t>Мультимодальные</a:t>
            </a:r>
            <a:r>
              <a:rPr lang="ru-RU" sz="2800" dirty="0"/>
              <a:t> – работают не только с текстом, но и с фото, аудио и т.д. (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</a:rPr>
              <a:t>gpt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-</a:t>
            </a:r>
            <a:r>
              <a:rPr lang="ru-RU" sz="2800" dirty="0">
                <a:solidFill>
                  <a:schemeClr val="accent6">
                    <a:lumMod val="75000"/>
                  </a:schemeClr>
                </a:solidFill>
              </a:rPr>
              <a:t>4,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google bard</a:t>
            </a:r>
            <a:r>
              <a:rPr lang="ru-RU" sz="2800" dirty="0"/>
              <a:t>)</a:t>
            </a:r>
          </a:p>
          <a:p>
            <a:pPr>
              <a:lnSpc>
                <a:spcPct val="150000"/>
              </a:lnSpc>
            </a:pPr>
            <a:r>
              <a:rPr lang="ru-RU" sz="2800" b="1" dirty="0"/>
              <a:t>Закрытые облачные </a:t>
            </a:r>
            <a:r>
              <a:rPr lang="ru-RU" sz="2800" dirty="0"/>
              <a:t>– доступные только через </a:t>
            </a:r>
            <a:r>
              <a:rPr lang="en-US" sz="2800" dirty="0"/>
              <a:t>API</a:t>
            </a:r>
            <a:r>
              <a:rPr lang="ru-RU" sz="2800" dirty="0"/>
              <a:t> 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gpt-3.5</a:t>
            </a:r>
            <a:r>
              <a:rPr lang="ru-RU" sz="2800" dirty="0"/>
              <a:t>)</a:t>
            </a:r>
          </a:p>
          <a:p>
            <a:pPr>
              <a:lnSpc>
                <a:spcPct val="150000"/>
              </a:lnSpc>
            </a:pPr>
            <a:r>
              <a:rPr lang="ru-RU" sz="2800" b="1" dirty="0"/>
              <a:t>Локальные</a:t>
            </a:r>
            <a:r>
              <a:rPr lang="en-US" sz="2800" dirty="0"/>
              <a:t> – </a:t>
            </a:r>
            <a:r>
              <a:rPr lang="ru-RU" sz="2800" dirty="0"/>
              <a:t>доступные для самостоятельного запуска 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LLAMA 2, Mistral 7B Dolphin, BLOOM, BERT, Falcon 180B, Vicuna 13</a:t>
            </a:r>
            <a:r>
              <a:rPr lang="ru-RU" sz="2800" dirty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57372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E5745A-64D0-5B9C-D8D1-8399A5E720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3" r="975" b="695"/>
          <a:stretch/>
        </p:blipFill>
        <p:spPr>
          <a:xfrm>
            <a:off x="930728" y="1056944"/>
            <a:ext cx="10307411" cy="47111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410154-FC9A-91D4-4DA9-9737D1026135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Ограничения </a:t>
            </a:r>
            <a:r>
              <a:rPr lang="en-US" sz="2800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3028738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D52914D-0A9D-F78C-A76B-AC3551D29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7528" y="6131560"/>
            <a:ext cx="9271311" cy="382809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&lt;</a:t>
            </a:r>
            <a:r>
              <a:rPr lang="ru-RU" dirty="0"/>
              <a:t>Король</a:t>
            </a:r>
            <a:r>
              <a:rPr lang="en-US" dirty="0"/>
              <a:t>&gt;</a:t>
            </a:r>
            <a:r>
              <a:rPr lang="ru-RU" dirty="0"/>
              <a:t> – </a:t>
            </a:r>
            <a:r>
              <a:rPr lang="en-US" dirty="0"/>
              <a:t>&lt;</a:t>
            </a:r>
            <a:r>
              <a:rPr lang="ru-RU" dirty="0"/>
              <a:t>Мужчина</a:t>
            </a:r>
            <a:r>
              <a:rPr lang="en-US" dirty="0"/>
              <a:t>&gt;</a:t>
            </a:r>
            <a:r>
              <a:rPr lang="ru-RU" dirty="0"/>
              <a:t> + </a:t>
            </a:r>
            <a:r>
              <a:rPr lang="en-US" dirty="0"/>
              <a:t>&lt;</a:t>
            </a:r>
            <a:r>
              <a:rPr lang="ru-RU" dirty="0"/>
              <a:t>Женщина</a:t>
            </a:r>
            <a:r>
              <a:rPr lang="en-US" dirty="0"/>
              <a:t>&gt;</a:t>
            </a:r>
            <a:r>
              <a:rPr lang="ru-RU" dirty="0"/>
              <a:t> = </a:t>
            </a:r>
            <a:r>
              <a:rPr lang="en-US" dirty="0"/>
              <a:t>&lt;</a:t>
            </a:r>
            <a:r>
              <a:rPr lang="ru-RU" dirty="0"/>
              <a:t>Королева</a:t>
            </a:r>
            <a:r>
              <a:rPr lang="en-US" dirty="0"/>
              <a:t>&gt;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EE95242D-29DF-1C17-77B2-796F09352DC1}"/>
              </a:ext>
            </a:extLst>
          </p:cNvPr>
          <p:cNvGrpSpPr/>
          <p:nvPr/>
        </p:nvGrpSpPr>
        <p:grpSpPr>
          <a:xfrm>
            <a:off x="2367280" y="675640"/>
            <a:ext cx="6690359" cy="5318760"/>
            <a:chOff x="1" y="0"/>
            <a:chExt cx="4996180" cy="4676790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8CD3A886-7AD7-E707-1445-C0A4B07F9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4724400" cy="467679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4BC8D88-D3D5-3866-1923-3B4D0304A688}"/>
                </a:ext>
              </a:extLst>
            </p:cNvPr>
            <p:cNvSpPr txBox="1"/>
            <p:nvPr/>
          </p:nvSpPr>
          <p:spPr>
            <a:xfrm>
              <a:off x="3754121" y="1749028"/>
              <a:ext cx="12014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accent4">
                      <a:lumMod val="40000"/>
                      <a:lumOff val="60000"/>
                    </a:schemeClr>
                  </a:solidFill>
                </a:rPr>
                <a:t>Собака</a:t>
              </a:r>
              <a:endParaRPr lang="en-US" dirty="0">
                <a:solidFill>
                  <a:schemeClr val="accent4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906F27-F171-8FDA-A5D4-D0F69B6C81EC}"/>
                </a:ext>
              </a:extLst>
            </p:cNvPr>
            <p:cNvSpPr txBox="1"/>
            <p:nvPr/>
          </p:nvSpPr>
          <p:spPr>
            <a:xfrm>
              <a:off x="3794761" y="2214793"/>
              <a:ext cx="12014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accent4">
                      <a:lumMod val="40000"/>
                      <a:lumOff val="60000"/>
                    </a:schemeClr>
                  </a:solidFill>
                </a:rPr>
                <a:t>Пес</a:t>
              </a:r>
              <a:endParaRPr lang="en-US" dirty="0">
                <a:solidFill>
                  <a:schemeClr val="accent4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2CEEB43-11BD-A3F6-E9F0-66CC42AB3164}"/>
                </a:ext>
              </a:extLst>
            </p:cNvPr>
            <p:cNvSpPr txBox="1"/>
            <p:nvPr/>
          </p:nvSpPr>
          <p:spPr>
            <a:xfrm>
              <a:off x="3710942" y="2917428"/>
              <a:ext cx="12014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accent4">
                      <a:lumMod val="40000"/>
                      <a:lumOff val="60000"/>
                    </a:schemeClr>
                  </a:solidFill>
                </a:rPr>
                <a:t>Кошка</a:t>
              </a:r>
              <a:endParaRPr lang="en-US" dirty="0">
                <a:solidFill>
                  <a:schemeClr val="accent4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548781-8B24-F9FE-B340-8530C78F317A}"/>
                </a:ext>
              </a:extLst>
            </p:cNvPr>
            <p:cNvSpPr txBox="1"/>
            <p:nvPr/>
          </p:nvSpPr>
          <p:spPr>
            <a:xfrm>
              <a:off x="1371601" y="1388070"/>
              <a:ext cx="12014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chemeClr val="accent4">
                      <a:lumMod val="40000"/>
                      <a:lumOff val="60000"/>
                    </a:schemeClr>
                  </a:solidFill>
                </a:rPr>
                <a:t>Шкаф</a:t>
              </a:r>
              <a:endParaRPr lang="en-US" dirty="0">
                <a:solidFill>
                  <a:schemeClr val="accent4">
                    <a:lumMod val="40000"/>
                    <a:lumOff val="60000"/>
                  </a:schemeClr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50BC3DF-8828-FDC4-B9BF-8FFA533FC699}"/>
              </a:ext>
            </a:extLst>
          </p:cNvPr>
          <p:cNvSpPr txBox="1"/>
          <p:nvPr/>
        </p:nvSpPr>
        <p:spPr>
          <a:xfrm>
            <a:off x="0" y="1475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Векторные представления (</a:t>
            </a:r>
            <a:r>
              <a:rPr lang="ru-RU" sz="2800" dirty="0" err="1"/>
              <a:t>эмбеддинги</a:t>
            </a:r>
            <a:r>
              <a:rPr lang="ru-RU" sz="2800" dirty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5436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D9DE22-ECE9-DE27-89A6-97757688C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Возможности </a:t>
            </a:r>
            <a:r>
              <a:rPr lang="en-US" dirty="0"/>
              <a:t>LLM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52914D-0A9D-F78C-A76B-AC3551D29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F8E550-0C35-4B12-CFD5-B8E514464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549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D9DE22-ECE9-DE27-89A6-97757688C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Возможности </a:t>
            </a:r>
            <a:r>
              <a:rPr lang="en-US" dirty="0"/>
              <a:t>LLM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52914D-0A9D-F78C-A76B-AC3551D29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90992AD-BBD0-2369-07A9-1BB33CB32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6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1D35B83-6E5D-7D82-6DC9-2C244083E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584" y="0"/>
            <a:ext cx="3143416" cy="6858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6893DDC-8F1E-0B06-D770-61CB9A843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37904" cy="6858000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39F6F2F-833C-045C-DECB-F6E067901B38}"/>
              </a:ext>
            </a:extLst>
          </p:cNvPr>
          <p:cNvSpPr txBox="1">
            <a:spLocks/>
          </p:cNvSpPr>
          <p:nvPr/>
        </p:nvSpPr>
        <p:spPr>
          <a:xfrm>
            <a:off x="5809356" y="463330"/>
            <a:ext cx="10515600" cy="18281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dirty="0">
                <a:solidFill>
                  <a:schemeClr val="bg1"/>
                </a:solidFill>
              </a:rPr>
              <a:t>Сделаем свой чат</a:t>
            </a:r>
          </a:p>
          <a:p>
            <a:r>
              <a:rPr lang="ru-RU" sz="4800" b="1" dirty="0">
                <a:solidFill>
                  <a:schemeClr val="bg1"/>
                </a:solidFill>
              </a:rPr>
              <a:t>с </a:t>
            </a:r>
            <a:r>
              <a:rPr lang="en-US" sz="4800" b="1" dirty="0">
                <a:solidFill>
                  <a:schemeClr val="bg1"/>
                </a:solidFill>
              </a:rPr>
              <a:t>LLM </a:t>
            </a:r>
            <a:r>
              <a:rPr lang="ru-RU" sz="4800" b="1" dirty="0">
                <a:solidFill>
                  <a:schemeClr val="bg1"/>
                </a:solidFill>
              </a:rPr>
              <a:t>и </a:t>
            </a:r>
            <a:r>
              <a:rPr lang="ru-RU" sz="4800" b="1" dirty="0" err="1">
                <a:solidFill>
                  <a:schemeClr val="bg1"/>
                </a:solidFill>
              </a:rPr>
              <a:t>эмбеддингами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DC03B33-DB41-50A7-A75F-D648E8F7E9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7293" y="2353375"/>
            <a:ext cx="3328528" cy="44083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5212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D9DE22-ECE9-DE27-89A6-97757688C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Возможности </a:t>
            </a:r>
            <a:r>
              <a:rPr lang="en-US" dirty="0"/>
              <a:t>LLM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52914D-0A9D-F78C-A76B-AC3551D29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BCFFA41-460B-C0BF-7EBB-45001699E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261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1065</Words>
  <Application>Microsoft Office PowerPoint</Application>
  <PresentationFormat>Широкоэкранный</PresentationFormat>
  <Paragraphs>73</Paragraphs>
  <Slides>20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7" baseType="lpstr">
      <vt:lpstr>__fkGroteskNeue_532e43</vt:lpstr>
      <vt:lpstr>AmazonEmber</vt:lpstr>
      <vt:lpstr>Arial</vt:lpstr>
      <vt:lpstr>Calibri</vt:lpstr>
      <vt:lpstr>Calibri Light</vt:lpstr>
      <vt:lpstr>Roboto</vt:lpstr>
      <vt:lpstr>Тема Office</vt:lpstr>
      <vt:lpstr>LangChain.js</vt:lpstr>
      <vt:lpstr>Презентация PowerPoint</vt:lpstr>
      <vt:lpstr>Презентация PowerPoint</vt:lpstr>
      <vt:lpstr>Презентация PowerPoint</vt:lpstr>
      <vt:lpstr>Презентация PowerPoint</vt:lpstr>
      <vt:lpstr>Возможности LLM</vt:lpstr>
      <vt:lpstr>Возможности LLM</vt:lpstr>
      <vt:lpstr>Презентация PowerPoint</vt:lpstr>
      <vt:lpstr>Возможности LLM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Материалы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</dc:title>
  <dc:creator>User</dc:creator>
  <cp:lastModifiedBy>User</cp:lastModifiedBy>
  <cp:revision>29</cp:revision>
  <dcterms:created xsi:type="dcterms:W3CDTF">2024-01-26T09:28:02Z</dcterms:created>
  <dcterms:modified xsi:type="dcterms:W3CDTF">2024-01-26T14:38:37Z</dcterms:modified>
</cp:coreProperties>
</file>

<file path=docProps/thumbnail.jpeg>
</file>